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4" r:id="rId10"/>
    <p:sldId id="265" r:id="rId11"/>
    <p:sldId id="269" r:id="rId12"/>
    <p:sldId id="266"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3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pvarma@buffnstaff.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Trademarks, Semiotics, and </a:t>
            </a:r>
            <a:r>
              <a:rPr lang="en-IN" dirty="0" err="1" smtClean="0"/>
              <a:t>Startups</a:t>
            </a:r>
            <a:endParaRPr lang="en-IN" dirty="0"/>
          </a:p>
        </p:txBody>
      </p:sp>
      <p:sp>
        <p:nvSpPr>
          <p:cNvPr id="3" name="Subtitle 2"/>
          <p:cNvSpPr>
            <a:spLocks noGrp="1"/>
          </p:cNvSpPr>
          <p:nvPr>
            <p:ph type="subTitle" idx="1"/>
          </p:nvPr>
        </p:nvSpPr>
        <p:spPr/>
        <p:txBody>
          <a:bodyPr>
            <a:normAutofit fontScale="92500" lnSpcReduction="20000"/>
          </a:bodyPr>
          <a:lstStyle/>
          <a:p>
            <a:r>
              <a:rPr lang="en-IN" dirty="0" smtClean="0">
                <a:hlinkClick r:id="rId2"/>
              </a:rPr>
              <a:t>pvarma@buffnstaff.com</a:t>
            </a:r>
            <a:endParaRPr lang="en-IN" dirty="0" smtClean="0"/>
          </a:p>
          <a:p>
            <a:r>
              <a:rPr lang="en-IN" dirty="0" err="1" smtClean="0"/>
              <a:t>Buffnstaff</a:t>
            </a:r>
            <a:r>
              <a:rPr lang="en-IN" dirty="0" smtClean="0"/>
              <a:t> Software and Services Private </a:t>
            </a:r>
            <a:r>
              <a:rPr lang="en-IN" dirty="0" smtClean="0"/>
              <a:t>Limited</a:t>
            </a:r>
          </a:p>
          <a:p>
            <a:r>
              <a:rPr lang="en-IN" dirty="0" smtClean="0"/>
              <a:t>Copyright</a:t>
            </a:r>
            <a:r>
              <a:rPr lang="en-IN" smtClean="0"/>
              <a:t>, © Pradeep Varma, 2017</a:t>
            </a:r>
            <a:endParaRPr lang="en-IN" dirty="0"/>
          </a:p>
        </p:txBody>
      </p:sp>
    </p:spTree>
    <p:extLst>
      <p:ext uri="{BB962C8B-B14F-4D97-AF65-F5344CB8AC3E}">
        <p14:creationId xmlns:p14="http://schemas.microsoft.com/office/powerpoint/2010/main" val="1855295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Overview (Part I): An Account of Trademarks</a:t>
            </a:r>
            <a:endParaRPr lang="en-IN" dirty="0"/>
          </a:p>
        </p:txBody>
      </p:sp>
      <p:sp>
        <p:nvSpPr>
          <p:cNvPr id="3" name="Content Placeholder 2"/>
          <p:cNvSpPr>
            <a:spLocks noGrp="1"/>
          </p:cNvSpPr>
          <p:nvPr>
            <p:ph idx="1"/>
          </p:nvPr>
        </p:nvSpPr>
        <p:spPr>
          <a:xfrm>
            <a:off x="457200" y="1524000"/>
            <a:ext cx="8229600" cy="4953000"/>
          </a:xfrm>
        </p:spPr>
        <p:txBody>
          <a:bodyPr>
            <a:normAutofit fontScale="70000" lnSpcReduction="20000"/>
          </a:bodyPr>
          <a:lstStyle/>
          <a:p>
            <a:r>
              <a:rPr lang="en-IN" dirty="0" smtClean="0"/>
              <a:t>Economic Tradition:</a:t>
            </a:r>
          </a:p>
          <a:p>
            <a:pPr lvl="1"/>
            <a:r>
              <a:rPr lang="en-IN" dirty="0" smtClean="0"/>
              <a:t>William M. </a:t>
            </a:r>
            <a:r>
              <a:rPr lang="en-IN" dirty="0" err="1" smtClean="0"/>
              <a:t>Landes</a:t>
            </a:r>
            <a:r>
              <a:rPr lang="en-IN" dirty="0" smtClean="0"/>
              <a:t> &amp; Richard A. Posner, </a:t>
            </a:r>
            <a:r>
              <a:rPr lang="en-IN" i="1" dirty="0" smtClean="0"/>
              <a:t>Trademark Law: An Economic Perspective</a:t>
            </a:r>
            <a:r>
              <a:rPr lang="en-IN" dirty="0" smtClean="0"/>
              <a:t>, 30 J. L., &amp; Econ. 265 (1987).</a:t>
            </a:r>
          </a:p>
          <a:p>
            <a:pPr lvl="1"/>
            <a:r>
              <a:rPr lang="en-IN" dirty="0" smtClean="0"/>
              <a:t>“</a:t>
            </a:r>
            <a:r>
              <a:rPr lang="en-IN" dirty="0" smtClean="0">
                <a:solidFill>
                  <a:srgbClr val="FF0000"/>
                </a:solidFill>
              </a:rPr>
              <a:t>that trademarks and trademark law function primarily – though not entirely – to minimize consumer search costs</a:t>
            </a:r>
            <a:r>
              <a:rPr lang="en-IN" dirty="0" smtClean="0"/>
              <a:t>”</a:t>
            </a:r>
          </a:p>
          <a:p>
            <a:pPr lvl="2"/>
            <a:r>
              <a:rPr lang="en-IN" dirty="0" smtClean="0">
                <a:solidFill>
                  <a:srgbClr val="7030A0"/>
                </a:solidFill>
              </a:rPr>
              <a:t>B. Beebe, Book Chapter 2, in Trademark Law and Theory A Handbook of Contemporary Research, Edited by G. B. </a:t>
            </a:r>
            <a:r>
              <a:rPr lang="en-IN" dirty="0" err="1" smtClean="0">
                <a:solidFill>
                  <a:srgbClr val="7030A0"/>
                </a:solidFill>
              </a:rPr>
              <a:t>Dinwoodie</a:t>
            </a:r>
            <a:r>
              <a:rPr lang="en-IN" dirty="0" smtClean="0">
                <a:solidFill>
                  <a:srgbClr val="7030A0"/>
                </a:solidFill>
              </a:rPr>
              <a:t> and M. D. Janis,  ISBN: 978 1 84542 602 6, 2008 (main reference and source for quotations).</a:t>
            </a:r>
          </a:p>
          <a:p>
            <a:r>
              <a:rPr lang="en-IN" dirty="0"/>
              <a:t>Semiotic Tradition</a:t>
            </a:r>
            <a:r>
              <a:rPr lang="en-IN" dirty="0" smtClean="0"/>
              <a:t>:</a:t>
            </a:r>
          </a:p>
          <a:p>
            <a:pPr lvl="1"/>
            <a:r>
              <a:rPr lang="en-IN" dirty="0"/>
              <a:t>Webster: The science dealing with signs or sign language</a:t>
            </a:r>
            <a:r>
              <a:rPr lang="en-IN" dirty="0" smtClean="0"/>
              <a:t>.</a:t>
            </a:r>
          </a:p>
          <a:p>
            <a:pPr lvl="2"/>
            <a:r>
              <a:rPr lang="en-IN" dirty="0" smtClean="0"/>
              <a:t>Late 19</a:t>
            </a:r>
            <a:r>
              <a:rPr lang="en-IN" baseline="30000" dirty="0" smtClean="0"/>
              <a:t>th</a:t>
            </a:r>
            <a:r>
              <a:rPr lang="en-IN" dirty="0" smtClean="0"/>
              <a:t> century-early 20</a:t>
            </a:r>
            <a:r>
              <a:rPr lang="en-IN" baseline="30000" dirty="0" smtClean="0"/>
              <a:t>th</a:t>
            </a:r>
            <a:r>
              <a:rPr lang="en-IN" dirty="0" smtClean="0"/>
              <a:t> century (Swiss linguist Ferdinand De Saussure) paralleling trademarks doctrine development</a:t>
            </a:r>
          </a:p>
          <a:p>
            <a:pPr lvl="1"/>
            <a:r>
              <a:rPr lang="en-IN" dirty="0" smtClean="0"/>
              <a:t>J. Culler, On Deconstruction: Theory and Criticism after Structuralism (1982).</a:t>
            </a:r>
          </a:p>
          <a:p>
            <a:pPr lvl="1"/>
            <a:r>
              <a:rPr lang="en-IN" dirty="0" smtClean="0">
                <a:solidFill>
                  <a:srgbClr val="0070C0"/>
                </a:solidFill>
              </a:rPr>
              <a:t>Clarify trademark “distinctiveness” and trademark “dilution”, esp. in the context of modern brand-conscious lifestyles and society.</a:t>
            </a:r>
            <a:endParaRPr lang="en-IN" dirty="0">
              <a:solidFill>
                <a:srgbClr val="0070C0"/>
              </a:solidFill>
            </a:endParaRPr>
          </a:p>
          <a:p>
            <a:r>
              <a:rPr lang="en-IN" dirty="0" smtClean="0"/>
              <a:t>Purpose: to move towards a More Efficient Legal Doctrine, esp. in the Internet Era and the context of </a:t>
            </a:r>
            <a:r>
              <a:rPr lang="en-IN" dirty="0" err="1" smtClean="0"/>
              <a:t>startups</a:t>
            </a:r>
            <a:r>
              <a:rPr lang="en-IN" dirty="0" smtClean="0"/>
              <a:t>.</a:t>
            </a:r>
          </a:p>
        </p:txBody>
      </p:sp>
    </p:spTree>
    <p:extLst>
      <p:ext uri="{BB962C8B-B14F-4D97-AF65-F5344CB8AC3E}">
        <p14:creationId xmlns:p14="http://schemas.microsoft.com/office/powerpoint/2010/main" val="4035020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Overview (Part II): An Account of Trademarks</a:t>
            </a:r>
            <a:endParaRPr lang="en-IN" dirty="0"/>
          </a:p>
        </p:txBody>
      </p:sp>
      <p:sp>
        <p:nvSpPr>
          <p:cNvPr id="3" name="Content Placeholder 2"/>
          <p:cNvSpPr>
            <a:spLocks noGrp="1"/>
          </p:cNvSpPr>
          <p:nvPr>
            <p:ph idx="1"/>
          </p:nvPr>
        </p:nvSpPr>
        <p:spPr/>
        <p:txBody>
          <a:bodyPr>
            <a:normAutofit/>
          </a:bodyPr>
          <a:lstStyle/>
          <a:p>
            <a:r>
              <a:rPr lang="en-IN" dirty="0" smtClean="0"/>
              <a:t>The </a:t>
            </a:r>
            <a:r>
              <a:rPr lang="en-IN" dirty="0" err="1" smtClean="0"/>
              <a:t>Startup</a:t>
            </a:r>
            <a:r>
              <a:rPr lang="en-IN" dirty="0" smtClean="0"/>
              <a:t> Experience: </a:t>
            </a:r>
          </a:p>
          <a:p>
            <a:pPr lvl="1"/>
            <a:r>
              <a:rPr lang="en-IN" dirty="0" smtClean="0"/>
              <a:t>Driving Example: </a:t>
            </a:r>
            <a:r>
              <a:rPr lang="en-IN" dirty="0" err="1" smtClean="0"/>
              <a:t>Buffnstaff</a:t>
            </a:r>
            <a:r>
              <a:rPr lang="en-IN" dirty="0" smtClean="0"/>
              <a:t> Software and Services Private Limited.</a:t>
            </a:r>
          </a:p>
          <a:p>
            <a:pPr lvl="1"/>
            <a:r>
              <a:rPr lang="en-IN" dirty="0"/>
              <a:t>The Internet Era:</a:t>
            </a:r>
          </a:p>
          <a:p>
            <a:pPr lvl="1"/>
            <a:r>
              <a:rPr lang="en-IN" dirty="0" smtClean="0"/>
              <a:t>E-Commerce, IT, Malls, Inventory and Retail:</a:t>
            </a:r>
            <a:endParaRPr lang="en-IN" dirty="0"/>
          </a:p>
        </p:txBody>
      </p:sp>
    </p:spTree>
    <p:extLst>
      <p:ext uri="{BB962C8B-B14F-4D97-AF65-F5344CB8AC3E}">
        <p14:creationId xmlns:p14="http://schemas.microsoft.com/office/powerpoint/2010/main" val="512425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Semiotic Account of Trademarks</a:t>
            </a:r>
            <a:endParaRPr lang="en-IN" dirty="0"/>
          </a:p>
        </p:txBody>
      </p:sp>
      <p:sp>
        <p:nvSpPr>
          <p:cNvPr id="3" name="Content Placeholder 2"/>
          <p:cNvSpPr>
            <a:spLocks noGrp="1"/>
          </p:cNvSpPr>
          <p:nvPr>
            <p:ph idx="1"/>
          </p:nvPr>
        </p:nvSpPr>
        <p:spPr/>
        <p:txBody>
          <a:bodyPr>
            <a:normAutofit fontScale="77500" lnSpcReduction="20000"/>
          </a:bodyPr>
          <a:lstStyle/>
          <a:p>
            <a:r>
              <a:rPr lang="en-IN" dirty="0" smtClean="0"/>
              <a:t>A trademark is a sign with an internal structure.</a:t>
            </a:r>
          </a:p>
          <a:p>
            <a:r>
              <a:rPr lang="en-IN" dirty="0" smtClean="0"/>
              <a:t>Triadic Structure of a sign.  E.g. a company, </a:t>
            </a:r>
            <a:r>
              <a:rPr lang="en-IN" dirty="0" err="1" smtClean="0"/>
              <a:t>Buffnstaff</a:t>
            </a:r>
            <a:r>
              <a:rPr lang="en-IN" dirty="0" smtClean="0"/>
              <a:t> Software and Services Private Limited. </a:t>
            </a:r>
          </a:p>
          <a:p>
            <a:pPr lvl="1"/>
            <a:r>
              <a:rPr lang="en-IN" dirty="0" smtClean="0"/>
              <a:t>Signifier: the spelling/sound “</a:t>
            </a:r>
            <a:r>
              <a:rPr lang="en-IN" dirty="0" err="1" smtClean="0"/>
              <a:t>Buffnstaff</a:t>
            </a:r>
            <a:r>
              <a:rPr lang="en-IN" dirty="0" smtClean="0"/>
              <a:t>”</a:t>
            </a:r>
          </a:p>
          <a:p>
            <a:pPr lvl="1"/>
            <a:r>
              <a:rPr lang="en-IN" dirty="0" smtClean="0"/>
              <a:t>Significand: the </a:t>
            </a:r>
            <a:r>
              <a:rPr lang="en-IN" dirty="0" err="1" smtClean="0"/>
              <a:t>mindspace</a:t>
            </a:r>
            <a:r>
              <a:rPr lang="en-IN" dirty="0" smtClean="0"/>
              <a:t> represented by the company</a:t>
            </a:r>
          </a:p>
          <a:p>
            <a:pPr lvl="1"/>
            <a:r>
              <a:rPr lang="en-IN" dirty="0" smtClean="0"/>
              <a:t>Referent:  The tangible, physical company itself</a:t>
            </a:r>
          </a:p>
          <a:p>
            <a:pPr lvl="1"/>
            <a:r>
              <a:rPr lang="en-IN" dirty="0" smtClean="0"/>
              <a:t>Dyadic model: the signifier and significand suffice.</a:t>
            </a:r>
          </a:p>
          <a:p>
            <a:r>
              <a:rPr lang="en-IN" dirty="0" smtClean="0"/>
              <a:t>Trademark commentary parallel:</a:t>
            </a:r>
          </a:p>
          <a:p>
            <a:pPr lvl="1"/>
            <a:r>
              <a:rPr lang="en-IN" dirty="0" smtClean="0"/>
              <a:t>Signifier: the perceptible form of the trademark (e.g. BNS).</a:t>
            </a:r>
          </a:p>
          <a:p>
            <a:pPr lvl="1"/>
            <a:r>
              <a:rPr lang="en-IN" dirty="0" smtClean="0"/>
              <a:t>Signified: semantics of BNS, the goodwill or effect or source represented.</a:t>
            </a:r>
          </a:p>
          <a:p>
            <a:pPr lvl="1"/>
            <a:r>
              <a:rPr lang="en-IN" dirty="0" smtClean="0"/>
              <a:t>Referent: the product or service referred (software, e.g. BNS Greetings).</a:t>
            </a:r>
          </a:p>
          <a:p>
            <a:endParaRPr lang="en-IN" dirty="0" smtClean="0"/>
          </a:p>
          <a:p>
            <a:pPr lvl="1"/>
            <a:endParaRPr lang="en-IN" dirty="0" smtClean="0"/>
          </a:p>
        </p:txBody>
      </p:sp>
    </p:spTree>
    <p:extLst>
      <p:ext uri="{BB962C8B-B14F-4D97-AF65-F5344CB8AC3E}">
        <p14:creationId xmlns:p14="http://schemas.microsoft.com/office/powerpoint/2010/main" val="804984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Semiotic Account of Trademarks</a:t>
            </a:r>
            <a:endParaRPr lang="en-IN" dirty="0"/>
          </a:p>
        </p:txBody>
      </p:sp>
      <p:sp>
        <p:nvSpPr>
          <p:cNvPr id="3" name="Content Placeholder 2"/>
          <p:cNvSpPr>
            <a:spLocks noGrp="1"/>
          </p:cNvSpPr>
          <p:nvPr>
            <p:ph idx="1"/>
          </p:nvPr>
        </p:nvSpPr>
        <p:spPr>
          <a:xfrm>
            <a:off x="457200" y="1600200"/>
            <a:ext cx="8229600" cy="4876800"/>
          </a:xfrm>
        </p:spPr>
        <p:txBody>
          <a:bodyPr>
            <a:normAutofit fontScale="85000" lnSpcReduction="20000"/>
          </a:bodyPr>
          <a:lstStyle/>
          <a:p>
            <a:r>
              <a:rPr lang="en-IN" dirty="0" smtClean="0"/>
              <a:t>Trademark infringement in contrast is thought of commonly in a 2-dimensional space &lt;signifier, referent&gt; assuming that the closer such 2-D points are to each other, the more likely the infringement.</a:t>
            </a:r>
          </a:p>
          <a:p>
            <a:pPr lvl="1"/>
            <a:r>
              <a:rPr lang="en-IN" dirty="0" smtClean="0"/>
              <a:t>Tendency to read a trademark as property means a tendency to expand a trademark to being exclusive rights on the signifier</a:t>
            </a:r>
          </a:p>
          <a:p>
            <a:r>
              <a:rPr lang="en-IN" dirty="0" smtClean="0"/>
              <a:t>Economic account also emphasizes the significand connection, as the source of the goodness of the product (referent), and the investment into quality signified and actually made by the source for that actual product.</a:t>
            </a:r>
          </a:p>
          <a:p>
            <a:r>
              <a:rPr lang="en-IN" dirty="0" smtClean="0"/>
              <a:t>Viz. Synergy between economic and semiotic account is apparent</a:t>
            </a:r>
          </a:p>
          <a:p>
            <a:endParaRPr lang="en-IN" dirty="0" smtClean="0"/>
          </a:p>
          <a:p>
            <a:pPr lvl="1"/>
            <a:endParaRPr lang="en-IN" dirty="0" smtClean="0"/>
          </a:p>
        </p:txBody>
      </p:sp>
    </p:spTree>
    <p:extLst>
      <p:ext uri="{BB962C8B-B14F-4D97-AF65-F5344CB8AC3E}">
        <p14:creationId xmlns:p14="http://schemas.microsoft.com/office/powerpoint/2010/main" val="187946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Trademark Use Doctrine</a:t>
            </a:r>
            <a:endParaRPr lang="en-IN"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r>
              <a:rPr lang="en-IN" dirty="0" smtClean="0"/>
              <a:t>Traditionally, trademark assignment “in gross”, separate from the ongoing business that is the source of the mark’s goodwill is denied, but not much anymore [i.e. ignoring significand ]</a:t>
            </a:r>
          </a:p>
          <a:p>
            <a:r>
              <a:rPr lang="en-IN" dirty="0" smtClean="0"/>
              <a:t>Naked licensing, without control over the quality of the licensor is to be disallowed, again not much anymore [i.e. ignoring significand-referent link]</a:t>
            </a:r>
          </a:p>
          <a:p>
            <a:r>
              <a:rPr lang="en-IN" dirty="0" smtClean="0"/>
              <a:t>A trademark without affixation to a product or service is not to be protected, which is again, a rule relaxed. [i.e. ignoring referent]</a:t>
            </a:r>
          </a:p>
          <a:p>
            <a:r>
              <a:rPr lang="en-IN" dirty="0" smtClean="0"/>
              <a:t>HENCE: Trademark Use, to minimize buyer search costs in identifying the source of a product/service is impaired.  Quality is not fostered when a seller/licensee does not need to relate it to the product.</a:t>
            </a:r>
          </a:p>
          <a:p>
            <a:endParaRPr lang="en-IN" dirty="0" smtClean="0"/>
          </a:p>
          <a:p>
            <a:pPr lvl="1"/>
            <a:endParaRPr lang="en-IN" dirty="0" smtClean="0"/>
          </a:p>
        </p:txBody>
      </p:sp>
    </p:spTree>
    <p:extLst>
      <p:ext uri="{BB962C8B-B14F-4D97-AF65-F5344CB8AC3E}">
        <p14:creationId xmlns:p14="http://schemas.microsoft.com/office/powerpoint/2010/main" val="3625116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Merchandizing Rights</a:t>
            </a:r>
            <a:endParaRPr lang="en-IN" dirty="0"/>
          </a:p>
        </p:txBody>
      </p:sp>
      <p:sp>
        <p:nvSpPr>
          <p:cNvPr id="3" name="Content Placeholder 2"/>
          <p:cNvSpPr>
            <a:spLocks noGrp="1"/>
          </p:cNvSpPr>
          <p:nvPr>
            <p:ph idx="1"/>
          </p:nvPr>
        </p:nvSpPr>
        <p:spPr/>
        <p:txBody>
          <a:bodyPr>
            <a:normAutofit fontScale="77500" lnSpcReduction="20000"/>
          </a:bodyPr>
          <a:lstStyle/>
          <a:p>
            <a:r>
              <a:rPr lang="en-IN" dirty="0" smtClean="0"/>
              <a:t>The trademark becomes the product.  E.g. a Star Wars shirt vs. another Sci-Fi equivalent, which sells at K * equivalent.</a:t>
            </a:r>
          </a:p>
          <a:p>
            <a:pPr lvl="1"/>
            <a:r>
              <a:rPr lang="en-IN" dirty="0" smtClean="0"/>
              <a:t>The referent, the physical shirt is now irrelevant.  We are now reduced to the dyadic system of signifier and </a:t>
            </a:r>
            <a:r>
              <a:rPr lang="en-IN" dirty="0" err="1" smtClean="0"/>
              <a:t>signfied</a:t>
            </a:r>
            <a:r>
              <a:rPr lang="en-IN" dirty="0" smtClean="0"/>
              <a:t> and the trademark’s goodwill is now sold as a product on its own.</a:t>
            </a:r>
          </a:p>
          <a:p>
            <a:pPr lvl="1"/>
            <a:r>
              <a:rPr lang="en-IN" dirty="0" smtClean="0"/>
              <a:t>Celebrity endorsements are again merchandizing cases, for commodities.</a:t>
            </a:r>
          </a:p>
          <a:p>
            <a:pPr lvl="1"/>
            <a:r>
              <a:rPr lang="en-IN" dirty="0" smtClean="0"/>
              <a:t>The origin of a product is now obfuscated, and substituted by a myth of </a:t>
            </a:r>
            <a:r>
              <a:rPr lang="en-IN" dirty="0" err="1" smtClean="0"/>
              <a:t>ideality</a:t>
            </a:r>
            <a:r>
              <a:rPr lang="en-IN" dirty="0" smtClean="0"/>
              <a:t>/irrelevance.  The trademark no longer serves to identify the now-anonymous source.  </a:t>
            </a:r>
          </a:p>
          <a:p>
            <a:pPr lvl="1"/>
            <a:r>
              <a:rPr lang="en-IN" dirty="0" smtClean="0"/>
              <a:t>Aside: E.g. APJ </a:t>
            </a:r>
            <a:r>
              <a:rPr lang="en-IN" dirty="0" err="1" smtClean="0"/>
              <a:t>Kalam’s</a:t>
            </a:r>
            <a:r>
              <a:rPr lang="en-IN" dirty="0" smtClean="0"/>
              <a:t> endorsement of Abacus </a:t>
            </a:r>
            <a:r>
              <a:rPr lang="en-IN" dirty="0" err="1" smtClean="0"/>
              <a:t>Brainobrain</a:t>
            </a:r>
            <a:r>
              <a:rPr lang="en-IN" dirty="0" smtClean="0"/>
              <a:t> “education” wasted 2 years of my own, and (</a:t>
            </a:r>
            <a:r>
              <a:rPr lang="en-IN" dirty="0" err="1" smtClean="0"/>
              <a:t>ayur</a:t>
            </a:r>
            <a:r>
              <a:rPr lang="en-IN" dirty="0" smtClean="0"/>
              <a:t>)</a:t>
            </a:r>
            <a:r>
              <a:rPr lang="en-IN" dirty="0" err="1" smtClean="0"/>
              <a:t>vedic</a:t>
            </a:r>
            <a:r>
              <a:rPr lang="en-IN" dirty="0" smtClean="0"/>
              <a:t> as the perfection case is generally misleading. Cases of celebrity disclaimers of their endorsements.</a:t>
            </a:r>
          </a:p>
          <a:p>
            <a:pPr lvl="1"/>
            <a:endParaRPr lang="en-IN" dirty="0"/>
          </a:p>
        </p:txBody>
      </p:sp>
    </p:spTree>
    <p:extLst>
      <p:ext uri="{BB962C8B-B14F-4D97-AF65-F5344CB8AC3E}">
        <p14:creationId xmlns:p14="http://schemas.microsoft.com/office/powerpoint/2010/main" val="3502079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Trademark Distinctiveness</a:t>
            </a:r>
            <a:endParaRPr lang="en-IN" dirty="0"/>
          </a:p>
        </p:txBody>
      </p:sp>
      <p:sp>
        <p:nvSpPr>
          <p:cNvPr id="3" name="Content Placeholder 2"/>
          <p:cNvSpPr>
            <a:spLocks noGrp="1"/>
          </p:cNvSpPr>
          <p:nvPr>
            <p:ph idx="1"/>
          </p:nvPr>
        </p:nvSpPr>
        <p:spPr/>
        <p:txBody>
          <a:bodyPr>
            <a:normAutofit fontScale="85000" lnSpcReduction="10000"/>
          </a:bodyPr>
          <a:lstStyle/>
          <a:p>
            <a:r>
              <a:rPr lang="en-IN" dirty="0" smtClean="0"/>
              <a:t>Intra-sign, or source distinctiveness, or (</a:t>
            </a:r>
            <a:r>
              <a:rPr lang="en-IN" dirty="0" err="1" smtClean="0"/>
              <a:t>Saussurean</a:t>
            </a:r>
            <a:r>
              <a:rPr lang="en-IN" dirty="0" smtClean="0"/>
              <a:t>) signification pertain to the extent a signifier denotes its signified.</a:t>
            </a:r>
          </a:p>
          <a:p>
            <a:r>
              <a:rPr lang="en-IN" dirty="0" smtClean="0"/>
              <a:t>Inter-sign, or differential distinctiveness, or (</a:t>
            </a:r>
            <a:r>
              <a:rPr lang="en-IN" dirty="0" err="1" smtClean="0"/>
              <a:t>Saussurean</a:t>
            </a:r>
            <a:r>
              <a:rPr lang="en-IN" dirty="0" smtClean="0"/>
              <a:t>) value pertain to the extent a signifier differs from another and hence denotes its signified.  </a:t>
            </a:r>
          </a:p>
          <a:p>
            <a:pPr lvl="1"/>
            <a:r>
              <a:rPr lang="en-IN" dirty="0" smtClean="0"/>
              <a:t>This is often under-estimated, at much loss.</a:t>
            </a:r>
          </a:p>
          <a:p>
            <a:r>
              <a:rPr lang="en-IN" dirty="0" smtClean="0"/>
              <a:t>Inherent vs. acquired distinctiveness (namely fame, renown).  E.g. Windows as Microsoft OS – mediocre inherent, strong acquired distinctiveness.</a:t>
            </a:r>
          </a:p>
          <a:p>
            <a:endParaRPr lang="en-IN" dirty="0" smtClean="0"/>
          </a:p>
          <a:p>
            <a:pPr lvl="1"/>
            <a:endParaRPr lang="en-IN" dirty="0"/>
          </a:p>
        </p:txBody>
      </p:sp>
    </p:spTree>
    <p:extLst>
      <p:ext uri="{BB962C8B-B14F-4D97-AF65-F5344CB8AC3E}">
        <p14:creationId xmlns:p14="http://schemas.microsoft.com/office/powerpoint/2010/main" val="815844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Trademark Infringement and Dilution</a:t>
            </a:r>
            <a:endParaRPr lang="en-IN" dirty="0"/>
          </a:p>
        </p:txBody>
      </p:sp>
      <p:sp>
        <p:nvSpPr>
          <p:cNvPr id="3" name="Content Placeholder 2"/>
          <p:cNvSpPr>
            <a:spLocks noGrp="1"/>
          </p:cNvSpPr>
          <p:nvPr>
            <p:ph idx="1"/>
          </p:nvPr>
        </p:nvSpPr>
        <p:spPr>
          <a:xfrm>
            <a:off x="457200" y="1600200"/>
            <a:ext cx="8382000" cy="4953000"/>
          </a:xfrm>
        </p:spPr>
        <p:txBody>
          <a:bodyPr>
            <a:normAutofit fontScale="70000" lnSpcReduction="20000"/>
          </a:bodyPr>
          <a:lstStyle/>
          <a:p>
            <a:r>
              <a:rPr lang="en-IN" dirty="0" smtClean="0"/>
              <a:t>Copyright law disallows trespass of the signifier.</a:t>
            </a:r>
          </a:p>
          <a:p>
            <a:r>
              <a:rPr lang="en-IN" dirty="0" smtClean="0"/>
              <a:t>Trademark law disallows trespass of the signified, of signification.</a:t>
            </a:r>
          </a:p>
          <a:p>
            <a:pPr lvl="1"/>
            <a:r>
              <a:rPr lang="en-IN" dirty="0" smtClean="0"/>
              <a:t>Thus citing a trademark, copying it is not trespass, as in copyright, so long as there is no attempt to obscure its signification.</a:t>
            </a:r>
          </a:p>
          <a:p>
            <a:pPr lvl="1"/>
            <a:r>
              <a:rPr lang="en-IN" dirty="0" smtClean="0"/>
              <a:t>Hence the common practice of saying in each paper “Windows is the registered trademark of Microsoft Incorporated, Redmond, … USA” is overkill.</a:t>
            </a:r>
          </a:p>
          <a:p>
            <a:pPr lvl="1"/>
            <a:r>
              <a:rPr lang="en-IN" dirty="0" smtClean="0"/>
              <a:t>A signifier may have multiple signified sources, for distinct referents, e.g. a home Windows maker.</a:t>
            </a:r>
          </a:p>
          <a:p>
            <a:r>
              <a:rPr lang="en-IN" dirty="0" smtClean="0"/>
              <a:t>Infringement test:</a:t>
            </a:r>
          </a:p>
          <a:p>
            <a:pPr lvl="1"/>
            <a:r>
              <a:rPr lang="en-IN" dirty="0" smtClean="0"/>
              <a:t>(a) Determine plaintiff’s source distinctiveness first.</a:t>
            </a:r>
          </a:p>
          <a:p>
            <a:pPr lvl="1"/>
            <a:r>
              <a:rPr lang="en-IN" dirty="0" smtClean="0"/>
              <a:t>(b) Determine defendant’s differential distinctiveness second.  Use surveys, or </a:t>
            </a:r>
            <a:r>
              <a:rPr lang="en-IN" dirty="0" err="1" smtClean="0"/>
              <a:t>plaintinff’s</a:t>
            </a:r>
            <a:r>
              <a:rPr lang="en-IN" dirty="0" smtClean="0"/>
              <a:t> acquired distinctiveness to determine trespass.</a:t>
            </a:r>
          </a:p>
          <a:p>
            <a:r>
              <a:rPr lang="en-IN" dirty="0" smtClean="0"/>
              <a:t>Dilution: When one signifier has more than one signified, the effect, recall, and search against each is diluted.  Best to take the totality of differential distinctiveness into account before remedying dilution.</a:t>
            </a:r>
          </a:p>
          <a:p>
            <a:endParaRPr lang="en-IN" dirty="0" smtClean="0"/>
          </a:p>
          <a:p>
            <a:pPr lvl="1"/>
            <a:endParaRPr lang="en-IN" dirty="0"/>
          </a:p>
        </p:txBody>
      </p:sp>
    </p:spTree>
    <p:extLst>
      <p:ext uri="{BB962C8B-B14F-4D97-AF65-F5344CB8AC3E}">
        <p14:creationId xmlns:p14="http://schemas.microsoft.com/office/powerpoint/2010/main" val="1068993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Trademark Culture</a:t>
            </a:r>
            <a:endParaRPr lang="en-IN" dirty="0"/>
          </a:p>
        </p:txBody>
      </p:sp>
      <p:sp>
        <p:nvSpPr>
          <p:cNvPr id="3" name="Content Placeholder 2"/>
          <p:cNvSpPr>
            <a:spLocks noGrp="1"/>
          </p:cNvSpPr>
          <p:nvPr>
            <p:ph idx="1"/>
          </p:nvPr>
        </p:nvSpPr>
        <p:spPr>
          <a:xfrm>
            <a:off x="457200" y="1600200"/>
            <a:ext cx="8382000" cy="4953000"/>
          </a:xfrm>
        </p:spPr>
        <p:txBody>
          <a:bodyPr>
            <a:normAutofit fontScale="92500"/>
          </a:bodyPr>
          <a:lstStyle/>
          <a:p>
            <a:r>
              <a:rPr lang="en-IN" dirty="0" smtClean="0"/>
              <a:t>Sign value: Explosion of trademarks or other signs (e.g. organic) wherein the signified is nullified.  The signs stand as a product or adjective in themselves, with no commitment to quality.</a:t>
            </a:r>
          </a:p>
          <a:p>
            <a:r>
              <a:rPr lang="en-IN" dirty="0" smtClean="0"/>
              <a:t>Fulfil a consumer tendency to distinguish/classify themselves through their consumption signs, the brands they associate with. </a:t>
            </a:r>
          </a:p>
          <a:p>
            <a:pPr lvl="1"/>
            <a:r>
              <a:rPr lang="en-IN" dirty="0" smtClean="0"/>
              <a:t>E.g. Jaguar and Nike/Gucci vs. Fiat/Bata </a:t>
            </a:r>
          </a:p>
          <a:p>
            <a:pPr lvl="1"/>
            <a:r>
              <a:rPr lang="en-IN" dirty="0" smtClean="0"/>
              <a:t>Addressing this is a political/aesthetic/social topic.</a:t>
            </a:r>
          </a:p>
          <a:p>
            <a:pPr lvl="1"/>
            <a:endParaRPr lang="en-IN" dirty="0"/>
          </a:p>
        </p:txBody>
      </p:sp>
    </p:spTree>
    <p:extLst>
      <p:ext uri="{BB962C8B-B14F-4D97-AF65-F5344CB8AC3E}">
        <p14:creationId xmlns:p14="http://schemas.microsoft.com/office/powerpoint/2010/main" val="2027538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Overview (Part II): An Account of Trademarks</a:t>
            </a:r>
            <a:endParaRPr lang="en-IN" dirty="0"/>
          </a:p>
        </p:txBody>
      </p:sp>
      <p:sp>
        <p:nvSpPr>
          <p:cNvPr id="3" name="Content Placeholder 2"/>
          <p:cNvSpPr>
            <a:spLocks noGrp="1"/>
          </p:cNvSpPr>
          <p:nvPr>
            <p:ph idx="1"/>
          </p:nvPr>
        </p:nvSpPr>
        <p:spPr/>
        <p:txBody>
          <a:bodyPr>
            <a:normAutofit/>
          </a:bodyPr>
          <a:lstStyle/>
          <a:p>
            <a:r>
              <a:rPr lang="en-IN" dirty="0" smtClean="0"/>
              <a:t>The </a:t>
            </a:r>
            <a:r>
              <a:rPr lang="en-IN" dirty="0" err="1" smtClean="0"/>
              <a:t>Startup</a:t>
            </a:r>
            <a:r>
              <a:rPr lang="en-IN" dirty="0" smtClean="0"/>
              <a:t> Experience: </a:t>
            </a:r>
          </a:p>
          <a:p>
            <a:pPr lvl="1"/>
            <a:r>
              <a:rPr lang="en-IN" dirty="0" smtClean="0"/>
              <a:t>Driving Example: </a:t>
            </a:r>
            <a:r>
              <a:rPr lang="en-IN" dirty="0" err="1" smtClean="0"/>
              <a:t>Buffnstaff</a:t>
            </a:r>
            <a:r>
              <a:rPr lang="en-IN" dirty="0" smtClean="0"/>
              <a:t> Software and Services Private Limited.</a:t>
            </a:r>
          </a:p>
          <a:p>
            <a:pPr lvl="2"/>
            <a:r>
              <a:rPr lang="en-IN" dirty="0" smtClean="0"/>
              <a:t>Significand/Source is the USP (Unique Selling Point)</a:t>
            </a:r>
          </a:p>
          <a:p>
            <a:pPr lvl="3"/>
            <a:r>
              <a:rPr lang="en-IN" dirty="0" smtClean="0"/>
              <a:t>Research Value</a:t>
            </a:r>
          </a:p>
          <a:p>
            <a:pPr lvl="4"/>
            <a:r>
              <a:rPr lang="en-IN" dirty="0" smtClean="0"/>
              <a:t>Differentiated Products</a:t>
            </a:r>
          </a:p>
          <a:p>
            <a:pPr lvl="3"/>
            <a:r>
              <a:rPr lang="en-IN" smtClean="0"/>
              <a:t>Warranty</a:t>
            </a:r>
            <a:endParaRPr lang="en-IN" dirty="0" smtClean="0"/>
          </a:p>
          <a:p>
            <a:pPr lvl="1"/>
            <a:r>
              <a:rPr lang="en-IN" dirty="0"/>
              <a:t>The Internet Era:</a:t>
            </a:r>
          </a:p>
          <a:p>
            <a:pPr lvl="1"/>
            <a:r>
              <a:rPr lang="en-IN" dirty="0" smtClean="0"/>
              <a:t>E-Commerce, IT, Malls, Inventory and Retail:</a:t>
            </a:r>
            <a:endParaRPr lang="en-IN" dirty="0"/>
          </a:p>
        </p:txBody>
      </p:sp>
    </p:spTree>
    <p:extLst>
      <p:ext uri="{BB962C8B-B14F-4D97-AF65-F5344CB8AC3E}">
        <p14:creationId xmlns:p14="http://schemas.microsoft.com/office/powerpoint/2010/main" val="2809466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IN" dirty="0"/>
              <a:t>The </a:t>
            </a:r>
            <a:r>
              <a:rPr lang="en-IN" dirty="0" err="1"/>
              <a:t>Startup</a:t>
            </a:r>
            <a:r>
              <a:rPr lang="en-IN" dirty="0"/>
              <a:t> </a:t>
            </a:r>
            <a:r>
              <a:rPr lang="en-IN" dirty="0" smtClean="0"/>
              <a:t>Experience:</a:t>
            </a:r>
            <a:br>
              <a:rPr lang="en-IN" dirty="0" smtClean="0"/>
            </a:br>
            <a:r>
              <a:rPr lang="en-IN" dirty="0" smtClean="0"/>
              <a:t>Growing a company today</a:t>
            </a:r>
            <a:r>
              <a:rPr lang="en-IN" dirty="0"/>
              <a:t/>
            </a:r>
            <a:br>
              <a:rPr lang="en-IN" dirty="0"/>
            </a:br>
            <a:endParaRPr lang="en-IN" dirty="0"/>
          </a:p>
        </p:txBody>
      </p:sp>
      <p:sp>
        <p:nvSpPr>
          <p:cNvPr id="3" name="Content Placeholder 2"/>
          <p:cNvSpPr>
            <a:spLocks noGrp="1"/>
          </p:cNvSpPr>
          <p:nvPr>
            <p:ph idx="1"/>
          </p:nvPr>
        </p:nvSpPr>
        <p:spPr>
          <a:xfrm>
            <a:off x="457200" y="1752600"/>
            <a:ext cx="8229600" cy="4800600"/>
          </a:xfrm>
        </p:spPr>
        <p:txBody>
          <a:bodyPr>
            <a:normAutofit fontScale="77500" lnSpcReduction="20000"/>
          </a:bodyPr>
          <a:lstStyle/>
          <a:p>
            <a:r>
              <a:rPr lang="en-IN" dirty="0" err="1" smtClean="0"/>
              <a:t>Buffnstaff</a:t>
            </a:r>
            <a:r>
              <a:rPr lang="en-IN" dirty="0" smtClean="0"/>
              <a:t> Software Experience in the IT space: </a:t>
            </a:r>
          </a:p>
          <a:p>
            <a:pPr lvl="1"/>
            <a:r>
              <a:rPr lang="en-IN" dirty="0" smtClean="0"/>
              <a:t>The </a:t>
            </a:r>
            <a:r>
              <a:rPr lang="en-IN" dirty="0"/>
              <a:t>Internet Era</a:t>
            </a:r>
            <a:r>
              <a:rPr lang="en-IN" dirty="0" smtClean="0"/>
              <a:t>: Sales Model – Web downloads.</a:t>
            </a:r>
          </a:p>
          <a:p>
            <a:pPr lvl="1"/>
            <a:r>
              <a:rPr lang="en-IN" dirty="0" smtClean="0"/>
              <a:t>Inventory: 0</a:t>
            </a:r>
          </a:p>
          <a:p>
            <a:pPr lvl="2"/>
            <a:r>
              <a:rPr lang="en-IN" dirty="0" smtClean="0"/>
              <a:t>Occasional CD Deliveries: Against order, lean Supply Chain (SC). Viz. 0 inventory. </a:t>
            </a:r>
            <a:endParaRPr lang="en-IN" dirty="0"/>
          </a:p>
          <a:p>
            <a:pPr lvl="1"/>
            <a:r>
              <a:rPr lang="en-IN" dirty="0" smtClean="0"/>
              <a:t>Business Critical Need – High Ranking in Search Queries</a:t>
            </a:r>
          </a:p>
          <a:p>
            <a:pPr lvl="2"/>
            <a:r>
              <a:rPr lang="en-IN" dirty="0" smtClean="0"/>
              <a:t>Competitors, by choice:  Limited</a:t>
            </a:r>
          </a:p>
          <a:p>
            <a:pPr lvl="2"/>
            <a:r>
              <a:rPr lang="en-IN" dirty="0" smtClean="0"/>
              <a:t>Educators/Blog Noise: Significant</a:t>
            </a:r>
          </a:p>
          <a:p>
            <a:pPr lvl="1"/>
            <a:r>
              <a:rPr lang="en-IN" dirty="0" smtClean="0">
                <a:solidFill>
                  <a:schemeClr val="accent2"/>
                </a:solidFill>
              </a:rPr>
              <a:t>Trademark Search: Keen Value</a:t>
            </a:r>
          </a:p>
          <a:p>
            <a:pPr lvl="2"/>
            <a:r>
              <a:rPr lang="en-IN" dirty="0" smtClean="0">
                <a:solidFill>
                  <a:schemeClr val="accent2"/>
                </a:solidFill>
              </a:rPr>
              <a:t>Alas: Search Engines wary of Trademark Use.  Important to note that the trademark signifier, can be copied and trucked around freely by an engine during search.  </a:t>
            </a:r>
          </a:p>
          <a:p>
            <a:pPr lvl="2"/>
            <a:r>
              <a:rPr lang="en-IN" dirty="0" smtClean="0">
                <a:solidFill>
                  <a:schemeClr val="accent2"/>
                </a:solidFill>
              </a:rPr>
              <a:t>Google/Bing etc. should use trademark databases worldwide for tuning search.</a:t>
            </a:r>
          </a:p>
          <a:p>
            <a:pPr lvl="1"/>
            <a:r>
              <a:rPr lang="en-IN" dirty="0" smtClean="0"/>
              <a:t>Malls, Retail: Shelf Space:  Exclusively the large advertisement.  Sale still routed through the web.</a:t>
            </a:r>
            <a:endParaRPr lang="en-IN" dirty="0"/>
          </a:p>
        </p:txBody>
      </p:sp>
    </p:spTree>
    <p:extLst>
      <p:ext uri="{BB962C8B-B14F-4D97-AF65-F5344CB8AC3E}">
        <p14:creationId xmlns:p14="http://schemas.microsoft.com/office/powerpoint/2010/main" val="2019579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IN" dirty="0"/>
              <a:t>The </a:t>
            </a:r>
            <a:r>
              <a:rPr lang="en-IN" dirty="0" err="1"/>
              <a:t>Startup</a:t>
            </a:r>
            <a:r>
              <a:rPr lang="en-IN" dirty="0"/>
              <a:t> </a:t>
            </a:r>
            <a:r>
              <a:rPr lang="en-IN" dirty="0" smtClean="0"/>
              <a:t>Experience:</a:t>
            </a:r>
            <a:br>
              <a:rPr lang="en-IN" dirty="0" smtClean="0"/>
            </a:br>
            <a:r>
              <a:rPr lang="en-IN" dirty="0" smtClean="0"/>
              <a:t>Growing a company today</a:t>
            </a:r>
            <a:r>
              <a:rPr lang="en-IN" dirty="0"/>
              <a:t/>
            </a:r>
            <a:br>
              <a:rPr lang="en-IN" dirty="0"/>
            </a:br>
            <a:endParaRPr lang="en-IN" dirty="0"/>
          </a:p>
        </p:txBody>
      </p:sp>
      <p:sp>
        <p:nvSpPr>
          <p:cNvPr id="3" name="Content Placeholder 2"/>
          <p:cNvSpPr>
            <a:spLocks noGrp="1"/>
          </p:cNvSpPr>
          <p:nvPr>
            <p:ph idx="1"/>
          </p:nvPr>
        </p:nvSpPr>
        <p:spPr>
          <a:xfrm>
            <a:off x="457200" y="1752600"/>
            <a:ext cx="8229600" cy="4800600"/>
          </a:xfrm>
        </p:spPr>
        <p:txBody>
          <a:bodyPr>
            <a:normAutofit fontScale="70000" lnSpcReduction="20000"/>
          </a:bodyPr>
          <a:lstStyle/>
          <a:p>
            <a:r>
              <a:rPr lang="en-IN" dirty="0" err="1" smtClean="0"/>
              <a:t>Buffnstaff</a:t>
            </a:r>
            <a:r>
              <a:rPr lang="en-IN" dirty="0" smtClean="0"/>
              <a:t> Inventoried Products with Hardware delivery: </a:t>
            </a:r>
          </a:p>
          <a:p>
            <a:pPr lvl="1"/>
            <a:r>
              <a:rPr lang="en-IN" dirty="0" smtClean="0"/>
              <a:t>The </a:t>
            </a:r>
            <a:r>
              <a:rPr lang="en-IN" dirty="0"/>
              <a:t>Internet Era</a:t>
            </a:r>
            <a:r>
              <a:rPr lang="en-IN" dirty="0" smtClean="0"/>
              <a:t>: Sales Model – Web downloads and update of software.</a:t>
            </a:r>
          </a:p>
          <a:p>
            <a:pPr lvl="1"/>
            <a:r>
              <a:rPr lang="en-IN" dirty="0" smtClean="0"/>
              <a:t>Inventory: Lean</a:t>
            </a:r>
          </a:p>
          <a:p>
            <a:pPr lvl="2"/>
            <a:r>
              <a:rPr lang="en-IN" dirty="0" smtClean="0"/>
              <a:t>Custom Hardware Deliveries: Against order, lean Supply Chain (SC). Viz. lean inventory (</a:t>
            </a:r>
            <a:r>
              <a:rPr lang="en-IN" smtClean="0"/>
              <a:t>Six Sigma, Welch</a:t>
            </a:r>
            <a:r>
              <a:rPr lang="en-IN" dirty="0" smtClean="0"/>
              <a:t>, GE). </a:t>
            </a:r>
          </a:p>
          <a:p>
            <a:pPr lvl="2"/>
            <a:r>
              <a:rPr lang="en-IN" dirty="0" smtClean="0"/>
              <a:t>Others: Lean Inventory Critical for Survival</a:t>
            </a:r>
            <a:endParaRPr lang="en-IN" dirty="0"/>
          </a:p>
          <a:p>
            <a:pPr lvl="1"/>
            <a:r>
              <a:rPr lang="en-IN" dirty="0" smtClean="0"/>
              <a:t>Business Critical Need – High Ranking in Search Queries</a:t>
            </a:r>
          </a:p>
          <a:p>
            <a:pPr lvl="2"/>
            <a:r>
              <a:rPr lang="en-IN" dirty="0" smtClean="0"/>
              <a:t>Competitors, by choice:  Limited</a:t>
            </a:r>
          </a:p>
          <a:p>
            <a:pPr lvl="2"/>
            <a:r>
              <a:rPr lang="en-IN" dirty="0" smtClean="0"/>
              <a:t>Educators/Blog Noise: Significant</a:t>
            </a:r>
          </a:p>
          <a:p>
            <a:pPr lvl="1"/>
            <a:r>
              <a:rPr lang="en-IN" dirty="0" smtClean="0">
                <a:solidFill>
                  <a:schemeClr val="accent2"/>
                </a:solidFill>
              </a:rPr>
              <a:t>Trademark Search: Keen Value</a:t>
            </a:r>
          </a:p>
          <a:p>
            <a:pPr lvl="2"/>
            <a:r>
              <a:rPr lang="en-IN" dirty="0" smtClean="0">
                <a:solidFill>
                  <a:schemeClr val="accent2"/>
                </a:solidFill>
              </a:rPr>
              <a:t>Alas: Search Engines wary of Trademark Use.  Important to note that the trademark signifier, can be copied and trucked around freely by an engine during search.  </a:t>
            </a:r>
          </a:p>
          <a:p>
            <a:pPr lvl="2"/>
            <a:r>
              <a:rPr lang="en-IN" dirty="0" smtClean="0">
                <a:solidFill>
                  <a:schemeClr val="accent2"/>
                </a:solidFill>
              </a:rPr>
              <a:t>Google/Bing etc. should use trademark databases worldwide for tuning search.</a:t>
            </a:r>
          </a:p>
          <a:p>
            <a:pPr lvl="1"/>
            <a:r>
              <a:rPr lang="en-IN" dirty="0" smtClean="0"/>
              <a:t>Malls, Retail: Shelf Space:  Exclusively the large advertisement.  Sale still routed through the web.</a:t>
            </a:r>
          </a:p>
        </p:txBody>
      </p:sp>
    </p:spTree>
    <p:extLst>
      <p:ext uri="{BB962C8B-B14F-4D97-AF65-F5344CB8AC3E}">
        <p14:creationId xmlns:p14="http://schemas.microsoft.com/office/powerpoint/2010/main" val="10116839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TotalTime>
  <Words>1388</Words>
  <Application>Microsoft Office PowerPoint</Application>
  <PresentationFormat>On-screen Show (4:3)</PresentationFormat>
  <Paragraphs>101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Trademarks, Semiotics, and Startups</vt:lpstr>
      <vt:lpstr>Overview (Part I): An Account of Trademarks</vt:lpstr>
      <vt:lpstr>Overview (Part II): An Account of Trademarks</vt:lpstr>
      <vt:lpstr>Semiotic Account of Trademarks</vt:lpstr>
      <vt:lpstr>Semiotic Account of Trademarks</vt:lpstr>
      <vt:lpstr>Trademark Use Doctrine</vt:lpstr>
      <vt:lpstr>Merchandizing Rights</vt:lpstr>
      <vt:lpstr>Trademark Distinctiveness</vt:lpstr>
      <vt:lpstr>Trademark Infringement and Dilution</vt:lpstr>
      <vt:lpstr>Trademark Culture</vt:lpstr>
      <vt:lpstr>Overview (Part II): An Account of Trademarks</vt:lpstr>
      <vt:lpstr>The Startup Experience: Growing a company today </vt:lpstr>
      <vt:lpstr>The Startup Experience: Growing a company today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Trademarks, Semiotics, and Startups</dc:title>
  <dc:creator/>
  <cp:lastModifiedBy>Pradeep</cp:lastModifiedBy>
  <cp:revision>50</cp:revision>
  <dcterms:created xsi:type="dcterms:W3CDTF">2006-08-16T00:00:00Z</dcterms:created>
  <dcterms:modified xsi:type="dcterms:W3CDTF">2017-11-06T09:41:28Z</dcterms:modified>
</cp:coreProperties>
</file>